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C4CC1F9-FF8D-4A0E-95F5-E6B623519A8D}">
  <a:tblStyle styleId="{AC4CC1F9-FF8D-4A0E-95F5-E6B623519A8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d3046ad17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d3046ad17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d4c395b72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d4c395b7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d4c395b72_0_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d4c395b7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5d4c395b72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5d4c395b72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battlefields.org/learn/articles/impact-mexican-american-war-american-society-and-politic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battlefields.org/learn/articles/impact-mexican-american-war-american-society-and-politic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battlefields.org/learn/articles/impact-mexican-american-war-american-society-and-politic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battlefields.org/learn/articles/impact-mexican-american-war-american-society-and-politic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Political Impact of Mexican Cession</a:t>
            </a:r>
            <a:endParaRPr sz="19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488050" y="807700"/>
            <a:ext cx="6796500" cy="1108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Work with your group to </a:t>
            </a:r>
            <a:r>
              <a:rPr lang="en" sz="1200" u="sng">
                <a:solidFill>
                  <a:schemeClr val="hlink"/>
                </a:solidFill>
                <a:latin typeface="Halant"/>
                <a:ea typeface="Halant"/>
                <a:cs typeface="Halant"/>
                <a:sym typeface="Halant"/>
                <a:hlinkClick r:id="rId5"/>
              </a:rPr>
              <a:t>read the article</a:t>
            </a:r>
            <a:r>
              <a:rPr lang="en" sz="1200">
                <a:solidFill>
                  <a:schemeClr val="dk1"/>
                </a:solidFill>
                <a:latin typeface="Halant"/>
                <a:ea typeface="Halant"/>
                <a:cs typeface="Halant"/>
                <a:sym typeface="Halant"/>
              </a:rPr>
              <a:t> and take notes on your assigned topic. Then, present your </a:t>
            </a:r>
            <a:r>
              <a:rPr lang="en" sz="1200">
                <a:solidFill>
                  <a:schemeClr val="dk1"/>
                </a:solidFill>
                <a:latin typeface="Halant"/>
                <a:ea typeface="Halant"/>
                <a:cs typeface="Halant"/>
                <a:sym typeface="Halant"/>
              </a:rPr>
              <a:t>topic</a:t>
            </a:r>
            <a:r>
              <a:rPr lang="en" sz="1200">
                <a:solidFill>
                  <a:schemeClr val="dk1"/>
                </a:solidFill>
                <a:latin typeface="Halant"/>
                <a:ea typeface="Halant"/>
                <a:cs typeface="Halant"/>
                <a:sym typeface="Halant"/>
              </a:rPr>
              <a:t> to a new group of peers using the inside/outside circle. Take notes on your peers’ assigned topic.</a:t>
            </a:r>
            <a:endParaRPr sz="1200">
              <a:solidFill>
                <a:schemeClr val="dk1"/>
              </a:solidFill>
              <a:latin typeface="Halant"/>
              <a:ea typeface="Halant"/>
              <a:cs typeface="Halant"/>
              <a:sym typeface="Halant"/>
            </a:endParaRPr>
          </a:p>
        </p:txBody>
      </p:sp>
      <p:graphicFrame>
        <p:nvGraphicFramePr>
          <p:cNvPr id="105" name="Google Shape;105;p25"/>
          <p:cNvGraphicFramePr/>
          <p:nvPr/>
        </p:nvGraphicFramePr>
        <p:xfrm>
          <a:off x="487925" y="1939025"/>
          <a:ext cx="3000000" cy="3000000"/>
        </p:xfrm>
        <a:graphic>
          <a:graphicData uri="http://schemas.openxmlformats.org/drawingml/2006/table">
            <a:tbl>
              <a:tblPr>
                <a:noFill/>
                <a:tableStyleId>{AC4CC1F9-FF8D-4A0E-95F5-E6B623519A8D}</a:tableStyleId>
              </a:tblPr>
              <a:tblGrid>
                <a:gridCol w="1470025"/>
                <a:gridCol w="1798050"/>
                <a:gridCol w="1777775"/>
                <a:gridCol w="1750700"/>
              </a:tblGrid>
              <a:tr h="381000">
                <a:tc>
                  <a:txBody>
                    <a:bodyPr/>
                    <a:lstStyle/>
                    <a:p>
                      <a:pPr indent="0" lvl="0" marL="0" rtl="0" algn="ctr">
                        <a:spcBef>
                          <a:spcPts val="0"/>
                        </a:spcBef>
                        <a:spcAft>
                          <a:spcPts val="0"/>
                        </a:spcAft>
                        <a:buNone/>
                      </a:pPr>
                      <a:r>
                        <a:rPr b="1" lang="en" sz="1200">
                          <a:latin typeface="Inter"/>
                          <a:ea typeface="Inter"/>
                          <a:cs typeface="Inter"/>
                          <a:sym typeface="Inter"/>
                        </a:rPr>
                        <a:t>ASSIGNED TOPIC</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MAIN IDEA</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PEOPLE/EVENTS</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MEXICAN- AMERICAN WAR CONTEXT</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381000">
                <a:tc>
                  <a:txBody>
                    <a:bodyPr/>
                    <a:lstStyle/>
                    <a:p>
                      <a:pPr indent="0" lvl="0" marL="0" rtl="0" algn="ctr">
                        <a:spcBef>
                          <a:spcPts val="0"/>
                        </a:spcBef>
                        <a:spcAft>
                          <a:spcPts val="0"/>
                        </a:spcAft>
                        <a:buNone/>
                      </a:pPr>
                      <a:r>
                        <a:rPr b="1" lang="en" sz="1200">
                          <a:latin typeface="Inter"/>
                          <a:ea typeface="Inter"/>
                          <a:cs typeface="Inter"/>
                          <a:sym typeface="Inter"/>
                        </a:rPr>
                        <a:t>WILMOT PROVISO &amp; FREE SOILERS</a:t>
                      </a:r>
                      <a:endParaRPr b="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t/>
                      </a:r>
                      <a:endParaRPr b="1" sz="1200">
                        <a:latin typeface="Inter"/>
                        <a:ea typeface="Inter"/>
                        <a:cs typeface="Inter"/>
                        <a:sym typeface="Inter"/>
                      </a:endParaRPr>
                    </a:p>
                    <a:p>
                      <a:pPr indent="0" lvl="0" marL="0" rtl="0" algn="l">
                        <a:lnSpc>
                          <a:spcPct val="100000"/>
                        </a:lnSpc>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Political Impact of Mexican Cession</a:t>
            </a:r>
            <a:endParaRPr sz="19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488050" y="807700"/>
            <a:ext cx="6796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Work with your group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read the article</a:t>
            </a:r>
            <a:r>
              <a:rPr lang="en" sz="1200">
                <a:solidFill>
                  <a:schemeClr val="dk1"/>
                </a:solidFill>
                <a:latin typeface="Halant"/>
                <a:ea typeface="Halant"/>
                <a:cs typeface="Halant"/>
                <a:sym typeface="Halant"/>
              </a:rPr>
              <a:t> and take notes on your assigned topic. Then, present your topic to a new group of peers using the inside/outside circle. Take notes on your peers’ assigned topic.</a:t>
            </a:r>
            <a:endParaRPr sz="1200">
              <a:solidFill>
                <a:schemeClr val="dk1"/>
              </a:solidFill>
              <a:latin typeface="Halant"/>
              <a:ea typeface="Halant"/>
              <a:cs typeface="Halant"/>
              <a:sym typeface="Halant"/>
            </a:endParaRPr>
          </a:p>
        </p:txBody>
      </p:sp>
      <p:graphicFrame>
        <p:nvGraphicFramePr>
          <p:cNvPr id="116" name="Google Shape;116;p26"/>
          <p:cNvGraphicFramePr/>
          <p:nvPr/>
        </p:nvGraphicFramePr>
        <p:xfrm>
          <a:off x="487925" y="1634225"/>
          <a:ext cx="3000000" cy="3000000"/>
        </p:xfrm>
        <a:graphic>
          <a:graphicData uri="http://schemas.openxmlformats.org/drawingml/2006/table">
            <a:tbl>
              <a:tblPr>
                <a:noFill/>
                <a:tableStyleId>{AC4CC1F9-FF8D-4A0E-95F5-E6B623519A8D}</a:tableStyleId>
              </a:tblPr>
              <a:tblGrid>
                <a:gridCol w="1470025"/>
                <a:gridCol w="1798050"/>
                <a:gridCol w="1777775"/>
                <a:gridCol w="1750700"/>
              </a:tblGrid>
              <a:tr h="381000">
                <a:tc>
                  <a:txBody>
                    <a:bodyPr/>
                    <a:lstStyle/>
                    <a:p>
                      <a:pPr indent="0" lvl="0" marL="0" rtl="0" algn="ctr">
                        <a:spcBef>
                          <a:spcPts val="0"/>
                        </a:spcBef>
                        <a:spcAft>
                          <a:spcPts val="0"/>
                        </a:spcAft>
                        <a:buNone/>
                      </a:pPr>
                      <a:r>
                        <a:rPr b="1" lang="en" sz="1200">
                          <a:latin typeface="Inter"/>
                          <a:ea typeface="Inter"/>
                          <a:cs typeface="Inter"/>
                          <a:sym typeface="Inter"/>
                        </a:rPr>
                        <a:t>ASSIGNED TOPIC</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MAIN IDEA</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PEOPLE/EVENTS</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CALIFORNIA’S STATEHOOD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381000">
                <a:tc>
                  <a:txBody>
                    <a:bodyPr/>
                    <a:lstStyle/>
                    <a:p>
                      <a:pPr indent="0" lvl="0" marL="0" rtl="0" algn="ctr">
                        <a:spcBef>
                          <a:spcPts val="0"/>
                        </a:spcBef>
                        <a:spcAft>
                          <a:spcPts val="0"/>
                        </a:spcAft>
                        <a:buNone/>
                      </a:pPr>
                      <a:r>
                        <a:rPr b="1" lang="en" sz="1200">
                          <a:latin typeface="Inter"/>
                          <a:ea typeface="Inter"/>
                          <a:cs typeface="Inter"/>
                          <a:sym typeface="Inter"/>
                        </a:rPr>
                        <a:t>POPULAR SOVEREIGNTY ARGUMENTS</a:t>
                      </a:r>
                      <a:endParaRPr b="1" sz="1200">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Political Impact of Mexican Cession</a:t>
            </a:r>
            <a:endParaRPr sz="1900">
              <a:solidFill>
                <a:schemeClr val="dk1"/>
              </a:solidFill>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6" name="Google Shape;126;p27"/>
          <p:cNvSpPr txBox="1"/>
          <p:nvPr/>
        </p:nvSpPr>
        <p:spPr>
          <a:xfrm>
            <a:off x="488050" y="807700"/>
            <a:ext cx="6796500" cy="11082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Work with your group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read the article</a:t>
            </a:r>
            <a:r>
              <a:rPr lang="en" sz="1200">
                <a:solidFill>
                  <a:schemeClr val="dk1"/>
                </a:solidFill>
                <a:latin typeface="Halant"/>
                <a:ea typeface="Halant"/>
                <a:cs typeface="Halant"/>
                <a:sym typeface="Halant"/>
              </a:rPr>
              <a:t> and take notes on your assigned topic. Then, present your topic to a new group of peers using the inside/outside circle. Take notes on your peers’ assigned topic.</a:t>
            </a:r>
            <a:endParaRPr sz="1200">
              <a:solidFill>
                <a:schemeClr val="dk1"/>
              </a:solidFill>
              <a:latin typeface="Halant"/>
              <a:ea typeface="Halant"/>
              <a:cs typeface="Halant"/>
              <a:sym typeface="Halant"/>
            </a:endParaRPr>
          </a:p>
        </p:txBody>
      </p:sp>
      <p:graphicFrame>
        <p:nvGraphicFramePr>
          <p:cNvPr id="127" name="Google Shape;127;p27"/>
          <p:cNvGraphicFramePr/>
          <p:nvPr/>
        </p:nvGraphicFramePr>
        <p:xfrm>
          <a:off x="487925" y="1939025"/>
          <a:ext cx="3000000" cy="3000000"/>
        </p:xfrm>
        <a:graphic>
          <a:graphicData uri="http://schemas.openxmlformats.org/drawingml/2006/table">
            <a:tbl>
              <a:tblPr>
                <a:noFill/>
                <a:tableStyleId>{AC4CC1F9-FF8D-4A0E-95F5-E6B623519A8D}</a:tableStyleId>
              </a:tblPr>
              <a:tblGrid>
                <a:gridCol w="1470025"/>
                <a:gridCol w="1798050"/>
                <a:gridCol w="1777775"/>
                <a:gridCol w="1750700"/>
              </a:tblGrid>
              <a:tr h="381000">
                <a:tc>
                  <a:txBody>
                    <a:bodyPr/>
                    <a:lstStyle/>
                    <a:p>
                      <a:pPr indent="0" lvl="0" marL="0" rtl="0" algn="ctr">
                        <a:spcBef>
                          <a:spcPts val="0"/>
                        </a:spcBef>
                        <a:spcAft>
                          <a:spcPts val="0"/>
                        </a:spcAft>
                        <a:buNone/>
                      </a:pPr>
                      <a:r>
                        <a:rPr b="1" lang="en" sz="1200">
                          <a:latin typeface="Inter"/>
                          <a:ea typeface="Inter"/>
                          <a:cs typeface="Inter"/>
                          <a:sym typeface="Inter"/>
                        </a:rPr>
                        <a:t>ASSIGNED TOPIC</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MAIN IDEA</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KEY PEOPLE/EVENTS</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1425" marB="91425" marR="91425" marL="91425" anchor="ctr"/>
                </a:tc>
              </a:tr>
              <a:tr h="381000">
                <a:tc>
                  <a:txBody>
                    <a:bodyPr/>
                    <a:lstStyle/>
                    <a:p>
                      <a:pPr indent="0" lvl="0" marL="0" rtl="0" algn="ctr">
                        <a:spcBef>
                          <a:spcPts val="0"/>
                        </a:spcBef>
                        <a:spcAft>
                          <a:spcPts val="0"/>
                        </a:spcAft>
                        <a:buNone/>
                      </a:pPr>
                      <a:r>
                        <a:rPr b="1" lang="en" sz="1200">
                          <a:latin typeface="Inter"/>
                          <a:ea typeface="Inter"/>
                          <a:cs typeface="Inter"/>
                          <a:sym typeface="Inter"/>
                        </a:rPr>
                        <a:t>MEXICAN- AMERICAN WAR CONTEXT</a:t>
                      </a:r>
                      <a:endParaRPr b="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The Mexican-American War ended with the Treaty of Guadalupe Hidalgo in 1848. Though the war ended militarily, it sparked new tensions over slavery and territorial expansion. The war revived debates about whether new territories should allow slavery.</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Ulysses S. Grant – criticized the war as unjust and linked it to the coming Civil War.</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Manifest Destiny – the belief that the U.S. was meant to expand across the continent.</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Treaty of Guadalupe Hidalgo - significantly increased territory of the US</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Increased division over the issue of slavery in new territories.</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Shifted national debates from party lines (Democrats vs. Whigs) to sectional lines (North vs. South).</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Fueled ideological tensions that would contribute to the Civil War.</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b="1" lang="en" sz="1200">
                          <a:latin typeface="Inter"/>
                          <a:ea typeface="Inter"/>
                          <a:cs typeface="Inter"/>
                          <a:sym typeface="Inter"/>
                        </a:rPr>
                        <a:t>WILMOT PROVISO &amp; FREE SOILERS</a:t>
                      </a:r>
                      <a:endParaRPr b="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The Wilmot Proviso, proposed in 1846, aimed to ban slavery in any territory gained from Mexico. Though it failed in the Senate, it revealed growing sectional divisions over slavery. The Free Soil movement opposed the expansion of slavery but didn’t seek to end it where it already existed. The Election of 1848 showed how national parties avoided slavery issues, while Free Soilers brought the debate to the forefront.</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David Wilmot – proposed the Wilmot Proviso. Free Soilers – political group focused on stopping slavery’s expansion.</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Slave Power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Election of 1848 – Whigs and Democrats avoided slavery; Free Soilers emphasized it.</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Marked the beginning of shifting political alliances from party-based to sectional-based.</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Deepened Northern and Southern distrust, especially over slavery’s expansion. Highlighted how traditional parties tried (and failed) to avoid the slavery issue. Strengthened the Free Soil movement and increased sectional polarization leading toward the Civil War.</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Political Impact of Mexican Cession</a:t>
            </a:r>
            <a:endParaRPr sz="1900">
              <a:solidFill>
                <a:schemeClr val="dk1"/>
              </a:solidFill>
              <a:latin typeface="Halant"/>
              <a:ea typeface="Halant"/>
              <a:cs typeface="Halant"/>
              <a:sym typeface="Halant"/>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6" name="Google Shape;136;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7" name="Google Shape;137;p28"/>
          <p:cNvSpPr txBox="1"/>
          <p:nvPr/>
        </p:nvSpPr>
        <p:spPr>
          <a:xfrm>
            <a:off x="488050" y="807700"/>
            <a:ext cx="67965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Work with your group to </a:t>
            </a:r>
            <a:r>
              <a:rPr lang="en" sz="1200" u="sng">
                <a:solidFill>
                  <a:schemeClr val="accent5"/>
                </a:solidFill>
                <a:latin typeface="Halant"/>
                <a:ea typeface="Halant"/>
                <a:cs typeface="Halant"/>
                <a:sym typeface="Halant"/>
                <a:hlinkClick r:id="rId5">
                  <a:extLst>
                    <a:ext uri="{A12FA001-AC4F-418D-AE19-62706E023703}">
                      <ahyp:hlinkClr val="tx"/>
                    </a:ext>
                  </a:extLst>
                </a:hlinkClick>
              </a:rPr>
              <a:t>read the article</a:t>
            </a:r>
            <a:r>
              <a:rPr lang="en" sz="1200">
                <a:solidFill>
                  <a:schemeClr val="dk1"/>
                </a:solidFill>
                <a:latin typeface="Halant"/>
                <a:ea typeface="Halant"/>
                <a:cs typeface="Halant"/>
                <a:sym typeface="Halant"/>
              </a:rPr>
              <a:t> and take notes on your assigned topic. Then, present your topic to a new group of peers using the inside/outside circle. Take notes on your peers’ assigned topic.</a:t>
            </a:r>
            <a:endParaRPr sz="1200">
              <a:solidFill>
                <a:schemeClr val="dk1"/>
              </a:solidFill>
              <a:latin typeface="Halant"/>
              <a:ea typeface="Halant"/>
              <a:cs typeface="Halant"/>
              <a:sym typeface="Halant"/>
            </a:endParaRPr>
          </a:p>
        </p:txBody>
      </p:sp>
      <p:graphicFrame>
        <p:nvGraphicFramePr>
          <p:cNvPr id="138" name="Google Shape;138;p28"/>
          <p:cNvGraphicFramePr/>
          <p:nvPr/>
        </p:nvGraphicFramePr>
        <p:xfrm>
          <a:off x="487925" y="1634225"/>
          <a:ext cx="3000000" cy="3000000"/>
        </p:xfrm>
        <a:graphic>
          <a:graphicData uri="http://schemas.openxmlformats.org/drawingml/2006/table">
            <a:tbl>
              <a:tblPr>
                <a:noFill/>
                <a:tableStyleId>{AC4CC1F9-FF8D-4A0E-95F5-E6B623519A8D}</a:tableStyleId>
              </a:tblPr>
              <a:tblGrid>
                <a:gridCol w="1470025"/>
                <a:gridCol w="1798050"/>
                <a:gridCol w="1777775"/>
                <a:gridCol w="1750700"/>
              </a:tblGrid>
              <a:tr h="381000">
                <a:tc>
                  <a:txBody>
                    <a:bodyPr/>
                    <a:lstStyle/>
                    <a:p>
                      <a:pPr indent="0" lvl="0" marL="0" rtl="0" algn="ctr">
                        <a:spcBef>
                          <a:spcPts val="0"/>
                        </a:spcBef>
                        <a:spcAft>
                          <a:spcPts val="0"/>
                        </a:spcAft>
                        <a:buNone/>
                      </a:pPr>
                      <a:r>
                        <a:rPr b="1" lang="en" sz="1200">
                          <a:latin typeface="Inter"/>
                          <a:ea typeface="Inter"/>
                          <a:cs typeface="Inter"/>
                          <a:sym typeface="Inter"/>
                        </a:rPr>
                        <a:t>ASSIGNED TOPIC</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MAIN IDEA</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PEOPLE/EVENTS</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IMPACT</a:t>
                      </a:r>
                      <a:endParaRPr b="1"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200">
                          <a:latin typeface="Inter"/>
                          <a:ea typeface="Inter"/>
                          <a:cs typeface="Inter"/>
                          <a:sym typeface="Inter"/>
                        </a:rPr>
                        <a:t>CALIFORNIA’S STATEHOOD</a:t>
                      </a:r>
                      <a:endParaRPr b="1" sz="1200">
                        <a:latin typeface="Inter"/>
                        <a:ea typeface="Inter"/>
                        <a:cs typeface="Inter"/>
                        <a:sym typeface="Inter"/>
                      </a:endParaRPr>
                    </a:p>
                  </a:txBody>
                  <a:tcPr marT="91425" marB="91425" marR="91425" marL="91425" anchor="ctr">
                    <a:lnT cap="flat" cmpd="sng" w="9525">
                      <a:solidFill>
                        <a:srgbClr val="9E9E9E"/>
                      </a:solidFill>
                      <a:prstDash val="solid"/>
                      <a:round/>
                      <a:headEnd len="sm" w="sm" type="none"/>
                      <a:tailEnd len="sm" w="sm" type="none"/>
                    </a:lnT>
                  </a:tcP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Zachary Taylor, though a Southern slaveholder, did not support the expansion of slavery into the Mexican Cession, upsetting many Southerners. The California Gold Rush led to rapid population growth and an urgent push for California’s admission as a state. California applied for statehood in 1849 as a free state, which challenged the balance of power and the Missouri Compromise. The Compromise of 1850 admitted California as a free state and included several other measures to appease both North and South.</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Zachary Taylor – elected in 1848, war hero and slaveholder, but took a neutral stance on expansion of slavery. California Gold Rush (1849) – spurred rapid settlement and California’s statehood request. Missouri Compromise – would have divided California; instead, a new compromise was needed. Compromise of 1850 – admitted California as a free state and included a stronger Fugitive Slave Law, settled Texas debt, and ended slave trade in D.C.</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Southern distrust grew as Taylor’s neutral position seemed to favor abolitionists. California’s statehood threatened the balance between free and slave states. The Compromise of 1850 temporarily eased tensions but deepened sectional divides. The inclusion of a stronger Fugitive Slave Law angered many in the North and increased resistance to slavery.</a:t>
                      </a:r>
                      <a:endParaRPr b="1" sz="10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381000">
                <a:tc>
                  <a:txBody>
                    <a:bodyPr/>
                    <a:lstStyle/>
                    <a:p>
                      <a:pPr indent="0" lvl="0" marL="0" rtl="0" algn="ctr">
                        <a:spcBef>
                          <a:spcPts val="0"/>
                        </a:spcBef>
                        <a:spcAft>
                          <a:spcPts val="0"/>
                        </a:spcAft>
                        <a:buNone/>
                      </a:pPr>
                      <a:r>
                        <a:rPr b="1" lang="en" sz="1200">
                          <a:latin typeface="Inter"/>
                          <a:ea typeface="Inter"/>
                          <a:cs typeface="Inter"/>
                          <a:sym typeface="Inter"/>
                        </a:rPr>
                        <a:t>POPULAR SOVEREIGNTY ARGUMENTS</a:t>
                      </a:r>
                      <a:endParaRPr b="1" sz="1200">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Popular sovereignty reemerged as a solution for organizing new territories, especially with the Kansas-Nebraska Act of 1854. The act allowed settlers to decide the status of slavery, reigniting sectional tensions. The policy led to violent conflict in Kansas and reshaped national politics.</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Popular sovereignty became a major point of debate between Stephen Douglas and Abraham Lincoln.</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i="1" lang="en" sz="1000">
                          <a:solidFill>
                            <a:srgbClr val="E95C3D"/>
                          </a:solidFill>
                          <a:latin typeface="Inter"/>
                          <a:ea typeface="Inter"/>
                          <a:cs typeface="Inter"/>
                          <a:sym typeface="Inter"/>
                        </a:rPr>
                        <a:t>Kansas-Nebraska Act (1854)</a:t>
                      </a:r>
                      <a:r>
                        <a:rPr b="1" lang="en" sz="1000">
                          <a:solidFill>
                            <a:srgbClr val="E95C3D"/>
                          </a:solidFill>
                          <a:latin typeface="Inter"/>
                          <a:ea typeface="Inter"/>
                          <a:cs typeface="Inter"/>
                          <a:sym typeface="Inter"/>
                        </a:rPr>
                        <a:t> – introduced popular sovereignty in Kansas and Nebraska.</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i="1" lang="en" sz="1000">
                          <a:solidFill>
                            <a:srgbClr val="E95C3D"/>
                          </a:solidFill>
                          <a:latin typeface="Inter"/>
                          <a:ea typeface="Inter"/>
                          <a:cs typeface="Inter"/>
                          <a:sym typeface="Inter"/>
                        </a:rPr>
                        <a:t>Bleeding Kansas</a:t>
                      </a:r>
                      <a:r>
                        <a:rPr b="1" lang="en" sz="1000">
                          <a:solidFill>
                            <a:srgbClr val="E95C3D"/>
                          </a:solidFill>
                          <a:latin typeface="Inter"/>
                          <a:ea typeface="Inter"/>
                          <a:cs typeface="Inter"/>
                          <a:sym typeface="Inter"/>
                        </a:rPr>
                        <a:t> – violent conflict between pro- and anti-slavery settlers. </a:t>
                      </a:r>
                      <a:r>
                        <a:rPr b="1" i="1" lang="en" sz="1000">
                          <a:solidFill>
                            <a:srgbClr val="E95C3D"/>
                          </a:solidFill>
                          <a:latin typeface="Inter"/>
                          <a:ea typeface="Inter"/>
                          <a:cs typeface="Inter"/>
                          <a:sym typeface="Inter"/>
                        </a:rPr>
                        <a:t>John Brown</a:t>
                      </a:r>
                      <a:r>
                        <a:rPr b="1" lang="en" sz="1000">
                          <a:solidFill>
                            <a:srgbClr val="E95C3D"/>
                          </a:solidFill>
                          <a:latin typeface="Inter"/>
                          <a:ea typeface="Inter"/>
                          <a:cs typeface="Inter"/>
                          <a:sym typeface="Inter"/>
                        </a:rPr>
                        <a:t> – abolitionist who used violence in Kansas and later at Harpers Ferry.</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i="1" lang="en" sz="1000">
                          <a:solidFill>
                            <a:srgbClr val="E95C3D"/>
                          </a:solidFill>
                          <a:latin typeface="Inter"/>
                          <a:ea typeface="Inter"/>
                          <a:cs typeface="Inter"/>
                          <a:sym typeface="Inter"/>
                        </a:rPr>
                        <a:t>Stephen Douglas</a:t>
                      </a:r>
                      <a:r>
                        <a:rPr b="1" lang="en" sz="1000">
                          <a:solidFill>
                            <a:srgbClr val="E95C3D"/>
                          </a:solidFill>
                          <a:latin typeface="Inter"/>
                          <a:ea typeface="Inter"/>
                          <a:cs typeface="Inter"/>
                          <a:sym typeface="Inter"/>
                        </a:rPr>
                        <a:t> – Illinois senator associated with popular sovereignty.</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i="1" lang="en" sz="1000">
                          <a:solidFill>
                            <a:srgbClr val="E95C3D"/>
                          </a:solidFill>
                          <a:latin typeface="Inter"/>
                          <a:ea typeface="Inter"/>
                          <a:cs typeface="Inter"/>
                          <a:sym typeface="Inter"/>
                        </a:rPr>
                        <a:t>Abraham Lincoln</a:t>
                      </a:r>
                      <a:r>
                        <a:rPr b="1" lang="en" sz="1000">
                          <a:solidFill>
                            <a:srgbClr val="E95C3D"/>
                          </a:solidFill>
                          <a:latin typeface="Inter"/>
                          <a:ea typeface="Inter"/>
                          <a:cs typeface="Inter"/>
                          <a:sym typeface="Inter"/>
                        </a:rPr>
                        <a:t> – rose to prominence during debates with Douglas in 1858. Collapse of the </a:t>
                      </a:r>
                      <a:r>
                        <a:rPr b="1" i="1" lang="en" sz="1000">
                          <a:solidFill>
                            <a:srgbClr val="E95C3D"/>
                          </a:solidFill>
                          <a:latin typeface="Inter"/>
                          <a:ea typeface="Inter"/>
                          <a:cs typeface="Inter"/>
                          <a:sym typeface="Inter"/>
                        </a:rPr>
                        <a:t>Whig Party</a:t>
                      </a:r>
                      <a:r>
                        <a:rPr b="1" lang="en" sz="1000">
                          <a:solidFill>
                            <a:srgbClr val="E95C3D"/>
                          </a:solidFill>
                          <a:latin typeface="Inter"/>
                          <a:ea typeface="Inter"/>
                          <a:cs typeface="Inter"/>
                          <a:sym typeface="Inter"/>
                        </a:rPr>
                        <a:t> and rise of the </a:t>
                      </a:r>
                      <a:r>
                        <a:rPr b="1" i="1" lang="en" sz="1000">
                          <a:solidFill>
                            <a:srgbClr val="E95C3D"/>
                          </a:solidFill>
                          <a:latin typeface="Inter"/>
                          <a:ea typeface="Inter"/>
                          <a:cs typeface="Inter"/>
                          <a:sym typeface="Inter"/>
                        </a:rPr>
                        <a:t>Republican Party</a:t>
                      </a:r>
                      <a:r>
                        <a:rPr b="1" lang="en" sz="1000">
                          <a:solidFill>
                            <a:srgbClr val="E95C3D"/>
                          </a:solidFill>
                          <a:latin typeface="Inter"/>
                          <a:ea typeface="Inter"/>
                          <a:cs typeface="Inter"/>
                          <a:sym typeface="Inter"/>
                        </a:rPr>
                        <a:t>.</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Popular sovereignty deepened sectionalism and failed to provide a lasting solution. Violence in Kansas showed how deeply divisive the slavery issue had become. Political realignment occurred with the collapse of the Whigs and rise of Republicans. The debates over popular sovereignty helped define the platforms of future political leaders and set the stage for the 1860 election.</a:t>
                      </a:r>
                      <a:endParaRPr b="1" sz="10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